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450" r:id="rId2"/>
    <p:sldId id="761" r:id="rId3"/>
    <p:sldId id="762" r:id="rId4"/>
    <p:sldId id="763" r:id="rId5"/>
    <p:sldId id="764" r:id="rId6"/>
    <p:sldId id="765" r:id="rId7"/>
    <p:sldId id="766" r:id="rId8"/>
    <p:sldId id="767" r:id="rId9"/>
    <p:sldId id="768" r:id="rId10"/>
    <p:sldId id="769" r:id="rId11"/>
    <p:sldId id="770" r:id="rId12"/>
    <p:sldId id="771" r:id="rId13"/>
    <p:sldId id="772" r:id="rId14"/>
    <p:sldId id="773" r:id="rId15"/>
    <p:sldId id="774" r:id="rId16"/>
    <p:sldId id="775" r:id="rId17"/>
    <p:sldId id="776" r:id="rId18"/>
    <p:sldId id="777" r:id="rId19"/>
    <p:sldId id="60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2277" autoAdjust="0"/>
  </p:normalViewPr>
  <p:slideViewPr>
    <p:cSldViewPr snapToGrid="0" snapToObjects="1">
      <p:cViewPr varScale="1">
        <p:scale>
          <a:sx n="120" d="100"/>
          <a:sy n="120" d="100"/>
        </p:scale>
        <p:origin x="26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10/28/20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10/28/20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sung-wei-huang/cs1410-40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17: Sequential </a:t>
            </a:r>
            <a:r>
              <a:rPr lang="en-US" sz="4800"/>
              <a:t>File Access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20315-DE39-3449-AB66-64DCADCD28A4}"/>
              </a:ext>
            </a:extLst>
          </p:cNvPr>
          <p:cNvSpPr txBox="1"/>
          <p:nvPr/>
        </p:nvSpPr>
        <p:spPr>
          <a:xfrm>
            <a:off x="581732" y="2209701"/>
            <a:ext cx="783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page: </a:t>
            </a:r>
            <a:r>
              <a:rPr lang="en-US" sz="2400" dirty="0">
                <a:hlinkClick r:id="rId4"/>
              </a:rPr>
              <a:t>https://github.com/tsung-wei-huang/cs1410-40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252F9B-D266-B94B-B5EF-8FEB4116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102C84-0488-EA46-967F-FA0ED68D0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</a:t>
            </a:r>
          </a:p>
        </p:txBody>
      </p:sp>
      <p:pic>
        <p:nvPicPr>
          <p:cNvPr id="5" name="Picture 1" descr="cpphtp7LOV_08slides_Page_08.png">
            <a:extLst>
              <a:ext uri="{FF2B5EF4-FFF2-40B4-BE49-F238E27FC236}">
                <a16:creationId xmlns:a16="http://schemas.microsoft.com/office/drawing/2014/main" id="{AE58E297-9A00-ED4D-BB3C-C32D2E5485A2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" t="6483" r="19684" b="51075"/>
          <a:stretch/>
        </p:blipFill>
        <p:spPr bwMode="auto">
          <a:xfrm>
            <a:off x="-179768" y="2139308"/>
            <a:ext cx="9340321" cy="304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244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D33520-CBE6-3B4F-9D9E-D3FAB2F86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26EB53-ACDB-9642-993F-187186C80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4E307-94D1-2B48-BC83-99D0D2A37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21814"/>
          </a:xfrm>
        </p:spPr>
        <p:txBody>
          <a:bodyPr/>
          <a:lstStyle/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An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can be created without opening a specific file—a file can be attached to the object later.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For example, the statement</a:t>
            </a:r>
          </a:p>
          <a:p>
            <a:pPr lvl="2"/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creates an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named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 </a:t>
            </a:r>
            <a:r>
              <a:rPr lang="en-US" altLang="zh-TW" dirty="0">
                <a:solidFill>
                  <a:srgbClr val="0000FF"/>
                </a:solidFill>
                <a:latin typeface="LucidaSansTypewriter" pitchFamily="49" charset="0"/>
              </a:rPr>
              <a:t>open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opens a file and attaches it to an existing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as follows:</a:t>
            </a:r>
          </a:p>
          <a:p>
            <a:pPr lvl="2"/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outClientFile.open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 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::out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74279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7FEC03-77F0-3244-A29B-C51B9A07F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06D9A2-2EFF-6548-BDDB-3671B6B6E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D38F0-CB50-174D-88F3-8E270AD93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328140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After creating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the program tests whether the open operation was successful before using it.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condition in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in lines 15–19 returns true if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operation failed.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Some possible errors are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attempting to open a nonexistent file for reading, 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attempting to open a file for reading or writing without permission,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opening a file for writing when no disk space is available. 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Function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terminates a program.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argument to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returned to the environment from which the program was invoked. (0: normally, others: error)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calling environment (most likely the operating system) uses the value returned by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to respond appropriately to the error.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02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995C66-13C5-2A43-958B-442729DF0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EC4E4-4D0A-3046-AF29-C48DCA02F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DA023-E74A-8D48-AC98-19228D6BF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5371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Files store data so it may be retrieved for processing when needed.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next example reads records from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file and displays the contents of these records.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Creating an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opens a file for input.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It can receive the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filename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the </a:t>
            </a:r>
            <a:r>
              <a:rPr lang="en-US" altLang="zh-TW" sz="2200" dirty="0">
                <a:solidFill>
                  <a:srgbClr val="0000FF"/>
                </a:solidFill>
                <a:latin typeface="Times New Roman" panose="02020603050405020304" pitchFamily="18" charset="0"/>
              </a:rPr>
              <a:t>file open mode 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as arguments.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Line 15 creates an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called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associates it with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file.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arguments in parentheses are passed to the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constructor function, which opens the file and establishes a “line of communication” with the file.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47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0D5C-38C3-5A43-AC28-669CE921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48999B-6C20-EF4D-848D-4AFEB616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pic>
        <p:nvPicPr>
          <p:cNvPr id="5" name="Picture 1" descr="cpphtp7LOV_08slides_Page_12.png">
            <a:extLst>
              <a:ext uri="{FF2B5EF4-FFF2-40B4-BE49-F238E27FC236}">
                <a16:creationId xmlns:a16="http://schemas.microsoft.com/office/drawing/2014/main" id="{4D286F58-E82A-E54F-BF99-593CD6314650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2" r="19684" b="15851"/>
          <a:stretch/>
        </p:blipFill>
        <p:spPr bwMode="auto">
          <a:xfrm>
            <a:off x="0" y="1516838"/>
            <a:ext cx="8907558" cy="4857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415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0D5C-38C3-5A43-AC28-669CE921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48999B-6C20-EF4D-848D-4AFEB616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pic>
        <p:nvPicPr>
          <p:cNvPr id="6" name="Picture 1" descr="cpphtp7LOV_08slides_Page_13.png">
            <a:extLst>
              <a:ext uri="{FF2B5EF4-FFF2-40B4-BE49-F238E27FC236}">
                <a16:creationId xmlns:a16="http://schemas.microsoft.com/office/drawing/2014/main" id="{88E9599E-0739-334E-A45A-7C58CEF524E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32414"/>
          <a:stretch>
            <a:fillRect/>
          </a:stretch>
        </p:blipFill>
        <p:spPr bwMode="auto">
          <a:xfrm>
            <a:off x="611560" y="1484783"/>
            <a:ext cx="8109242" cy="3746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" descr="cpphtp7LOV_08slides_Page_14.png">
            <a:extLst>
              <a:ext uri="{FF2B5EF4-FFF2-40B4-BE49-F238E27FC236}">
                <a16:creationId xmlns:a16="http://schemas.microsoft.com/office/drawing/2014/main" id="{AAA7C8A0-FB38-4943-AA1F-0385B57F38D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68069"/>
          <a:stretch>
            <a:fillRect/>
          </a:stretch>
        </p:blipFill>
        <p:spPr bwMode="auto">
          <a:xfrm>
            <a:off x="1259631" y="5157192"/>
            <a:ext cx="7045261" cy="1355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9557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9DEC21-075B-824C-8077-0A33E2497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8E63B9-E471-1342-84D4-AE7B4E784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06893-137B-094E-A33B-8096AF4E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179284"/>
          </a:xfrm>
        </p:spPr>
        <p:txBody>
          <a:bodyPr/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Objects of class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opened for input by default, so we could use the statement</a:t>
            </a:r>
          </a:p>
          <a:p>
            <a:pPr lvl="2">
              <a:lnSpc>
                <a:spcPct val="95000"/>
              </a:lnSpc>
              <a:spcBef>
                <a:spcPts val="600"/>
              </a:spcBef>
            </a:pP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 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clients.txt</a:t>
            </a:r>
            <a:r>
              <a:rPr lang="en-U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"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can also be created without opening a specific file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A file can be attached to it later.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time line 32 executes, it reads another record from the file into the variables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account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balance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  <a:buSzPct val="68000"/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Similar to using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cin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, but replace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cin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by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inClientFile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the end of file has been reached,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condition returns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false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terminates the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while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statement and the program.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457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A83497-E96D-744B-BB2E-4B498A4E8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322712-6F8C-B140-BF81-CC9F7D6D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2B406-1D99-8F4D-A77C-98FCE9DEE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00549"/>
          </a:xfrm>
        </p:spPr>
        <p:txBody>
          <a:bodyPr>
            <a:normAutofit lnSpcReduction="10000"/>
          </a:bodyPr>
          <a:lstStyle/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To retrieve data sequentially from a file, programs normally start reading from the beginning of the file and read all the data consecutively until the desired data is found.</a:t>
            </a:r>
          </a:p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It might be necessary to process the file sequentially several times (from the beginning of the file) during program execution.</a:t>
            </a:r>
          </a:p>
          <a:p>
            <a:pPr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Both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provide member functions for repositioning 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file-position pointer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(the byte number of the next byte in the file to be read or written).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 err="1">
                <a:solidFill>
                  <a:srgbClr val="0000FF"/>
                </a:solidFill>
                <a:latin typeface="LucidaSansTypewriter" pitchFamily="49" charset="0"/>
              </a:rPr>
              <a:t>seekg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(“ seek get”) for 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istream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>
              <a:spcBef>
                <a:spcPts val="600"/>
              </a:spcBef>
            </a:pPr>
            <a:r>
              <a:rPr lang="en-US" altLang="zh-TW" sz="2200" dirty="0" err="1">
                <a:solidFill>
                  <a:srgbClr val="0000FF"/>
                </a:solidFill>
                <a:latin typeface="LucidaSansTypewriter" pitchFamily="49" charset="0"/>
              </a:rPr>
              <a:t>seekp</a:t>
            </a: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(“ seek put”) for </a:t>
            </a:r>
            <a:r>
              <a:rPr lang="en-US" altLang="zh-TW" sz="2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634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687F1B-5000-804A-813D-DA7787BD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849898-EFE5-0D48-A870-73A1B514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DB8E0-3F1A-2640-B1B7-F600BAFB8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Some examples of positioning the “get” file-position pointer are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to the nth byte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 (assumes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::beg)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n bytes forward in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::cur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n bytes back from end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n,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::end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pPr lvl="2"/>
            <a: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  <a:t>// position at end of </a:t>
            </a:r>
            <a:r>
              <a:rPr lang="en-US" altLang="zh-TW" sz="1900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fileObject</a:t>
            </a:r>
            <a:br>
              <a:rPr lang="en-US" altLang="zh-TW" sz="1900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fileObject.seekg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( 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, </a:t>
            </a:r>
            <a:r>
              <a:rPr lang="en-US" altLang="zh-TW" sz="1900" dirty="0" err="1">
                <a:solidFill>
                  <a:srgbClr val="128AFF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1900" dirty="0">
                <a:solidFill>
                  <a:srgbClr val="128AFF"/>
                </a:solidFill>
                <a:latin typeface="Lucida Console" panose="020B0609040504020204" pitchFamily="49" charset="0"/>
              </a:rPr>
              <a:t>::end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);</a:t>
            </a:r>
          </a:p>
          <a:p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same operations can be performed using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ostream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member function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seekp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10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9EA0D-391C-F344-B81E-77CB6316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5FFA3B-8509-7A4F-B59B-CC42D844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9BC10-4403-2D4E-845D-A0CC3ADEE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sz="2400" dirty="0"/>
              <a:t>Creating a file using </a:t>
            </a:r>
            <a:r>
              <a:rPr lang="en-US" altLang="zh-TW" sz="2400" dirty="0" err="1"/>
              <a:t>ofstream</a:t>
            </a:r>
            <a:endParaRPr lang="en-US" altLang="zh-TW" sz="2400" dirty="0"/>
          </a:p>
          <a:p>
            <a:pPr algn="just"/>
            <a:r>
              <a:rPr lang="en-US" altLang="zh-TW" sz="2400" dirty="0"/>
              <a:t>Reading a file using </a:t>
            </a:r>
            <a:r>
              <a:rPr lang="en-US" altLang="zh-TW" sz="2400" dirty="0" err="1"/>
              <a:t>ifstream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599588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DAA60D-96DE-454E-8C0C-EF61B170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FF652A-D9C8-5D49-9588-8B0DB75EE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pic>
        <p:nvPicPr>
          <p:cNvPr id="5" name="Picture 1" descr="cpphtp7LOV_08slides_Page_01.png">
            <a:extLst>
              <a:ext uri="{FF2B5EF4-FFF2-40B4-BE49-F238E27FC236}">
                <a16:creationId xmlns:a16="http://schemas.microsoft.com/office/drawing/2014/main" id="{2F7A3E23-E863-C646-8FBC-A2CCF0E3F3C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7" r="21652" b="58750"/>
          <a:stretch/>
        </p:blipFill>
        <p:spPr bwMode="auto">
          <a:xfrm>
            <a:off x="94456" y="2413591"/>
            <a:ext cx="8955087" cy="131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7378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42762E-E24C-8046-9CFB-E4B514FA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933C8-9FAD-CA4F-B9D1-F63BFEFB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861DA-93A2-6C41-820C-A8FE74F5E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Storage of data in memory is temporary.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used for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data persistence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—permanent retention of data.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Computers store files on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secondary storage devices,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such as hard disks, CDs, DVDs, flash drives and tapes.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this chapter, we explain how to build C++ programs that create, update and process sequential files.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2AAAAF-E333-AC47-B2A8-B396AFF6F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2F3E56-E956-7E45-9A94-2F398685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Hierarchy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ACD48-4A43-464C-99CC-C258FA651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Ultimately, all data items that digital computers process are reduced to combinations of zeros and ones.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smallest data item that computers support is called a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bit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data item, or bit, can assume either the value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or the value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decimal digits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(0–9),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letters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(A–Z and a–z) and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special symbols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(e.g., $, @, %, &amp;, *, …) are referred to as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characters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People create programs and data items with characters.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Every character in a computer’s character set is represented as a pattern of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 and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s.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Computers manipulate and process these characters as patterns of bits.</a:t>
            </a:r>
          </a:p>
          <a:p>
            <a:pPr>
              <a:lnSpc>
                <a:spcPct val="95000"/>
              </a:lnSpc>
              <a:spcBef>
                <a:spcPts val="600"/>
              </a:spcBef>
            </a:pP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Bytes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composed of eight bits.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83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2A0870-9DC4-514C-808B-52783D94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EB5611-5802-5742-8F2F-6656BA1A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Hierarchy</a:t>
            </a:r>
          </a:p>
        </p:txBody>
      </p:sp>
      <p:pic>
        <p:nvPicPr>
          <p:cNvPr id="5" name="Picture 1" descr="cpphtp7LOV_08slides_Page_03.png">
            <a:extLst>
              <a:ext uri="{FF2B5EF4-FFF2-40B4-BE49-F238E27FC236}">
                <a16:creationId xmlns:a16="http://schemas.microsoft.com/office/drawing/2014/main" id="{274C6835-7090-4248-BF26-DA9AE4611D4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2338"/>
          <a:stretch/>
        </p:blipFill>
        <p:spPr bwMode="auto">
          <a:xfrm>
            <a:off x="829482" y="1484784"/>
            <a:ext cx="7404033" cy="4543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675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84B443-3DE8-C14E-8714-48357E3D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E2C800-4FFE-6A44-A008-F08D46681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and Stream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29A1A-DC3B-1E49-A44C-69E8DC984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C++ views each file as a sequence of bytes.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file ends either with an </a:t>
            </a:r>
            <a:r>
              <a:rPr lang="en-US" altLang="zh-TW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end-of-file marker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 or at a specific byte number recorded in operating.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a file is opened, an object is created, and a stream is associated with the object.</a:t>
            </a:r>
          </a:p>
          <a:p>
            <a:pPr>
              <a:lnSpc>
                <a:spcPct val="90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streams associated with these objects provide communication channels between a program and a particular file or device.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07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775F2A-A1D3-5A47-9FD1-AC5611A74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64FA9C-9498-8447-BCD0-8EA3BCECA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pic>
        <p:nvPicPr>
          <p:cNvPr id="5" name="Picture 1" descr="cpphtp7LOV_08slides_Page_05.png">
            <a:extLst>
              <a:ext uri="{FF2B5EF4-FFF2-40B4-BE49-F238E27FC236}">
                <a16:creationId xmlns:a16="http://schemas.microsoft.com/office/drawing/2014/main" id="{D18DFC3A-E79E-B44A-B511-D92467C2495E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1" r="19684" b="15326"/>
          <a:stretch/>
        </p:blipFill>
        <p:spPr bwMode="auto">
          <a:xfrm>
            <a:off x="439048" y="1871329"/>
            <a:ext cx="7863993" cy="4284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6965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803EA0-9D79-CF40-9828-1EAD6B336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399CAE-2A18-3B46-B666-CE654CB3C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pic>
        <p:nvPicPr>
          <p:cNvPr id="6" name="Picture 1" descr="cpphtp7LOV_08slides_Page_06.png">
            <a:extLst>
              <a:ext uri="{FF2B5EF4-FFF2-40B4-BE49-F238E27FC236}">
                <a16:creationId xmlns:a16="http://schemas.microsoft.com/office/drawing/2014/main" id="{689D1EC9-3877-1D42-928C-C190B097CB1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4" b="19447"/>
          <a:stretch>
            <a:fillRect/>
          </a:stretch>
        </p:blipFill>
        <p:spPr bwMode="auto">
          <a:xfrm>
            <a:off x="0" y="1122212"/>
            <a:ext cx="8813800" cy="536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255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459457-7D96-824E-BC00-BCDECD0BC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8E1325-41A1-824D-AB35-8D5AB89E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Sequential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4FD0C-B259-B34B-92F4-AF0382516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the previous example, the file is to be opened for output, so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is created.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establishes a “line of communication” with the file.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By default, </a:t>
            </a:r>
            <a:r>
              <a:rPr lang="en-US" altLang="zh-TW" sz="20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objects are opened for output.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Two arguments are passed to the object’s constructor—the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filename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file-open mode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(line 12).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For an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object, the file-open mode can be either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 err="1">
                <a:solidFill>
                  <a:srgbClr val="0000FF"/>
                </a:solidFill>
                <a:latin typeface="LucidaSansTypewriter" pitchFamily="49" charset="0"/>
              </a:rPr>
              <a:t>ios</a:t>
            </a:r>
            <a:r>
              <a:rPr lang="en-US" altLang="zh-TW" sz="2000" dirty="0">
                <a:solidFill>
                  <a:srgbClr val="0000FF"/>
                </a:solidFill>
                <a:latin typeface="LucidaSansTypewriter" pitchFamily="49" charset="0"/>
              </a:rPr>
              <a:t>::out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to output data to a file, or</a:t>
            </a: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 err="1">
                <a:solidFill>
                  <a:srgbClr val="0000FF"/>
                </a:solidFill>
                <a:latin typeface="LucidaSansTypewriter" pitchFamily="49" charset="0"/>
              </a:rPr>
              <a:t>ios</a:t>
            </a:r>
            <a:r>
              <a:rPr lang="en-US" altLang="zh-TW" sz="2000" dirty="0">
                <a:solidFill>
                  <a:srgbClr val="0000FF"/>
                </a:solidFill>
                <a:latin typeface="LucidaSansTypewriter" pitchFamily="49" charset="0"/>
              </a:rPr>
              <a:t>::app</a:t>
            </a: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to append data to the end of a file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If the specified file does not yet exist, then the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ofstream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object creates the file, using that filename.</a:t>
            </a:r>
          </a:p>
          <a:p>
            <a:pPr>
              <a:lnSpc>
                <a:spcPct val="95000"/>
              </a:lnSpc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Existing files opened with mode 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ios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::out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are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truncated</a:t>
            </a:r>
            <a:endParaRPr lang="en-US" altLang="zh-TW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>
              <a:lnSpc>
                <a:spcPct val="95000"/>
              </a:lnSpc>
              <a:spcBef>
                <a:spcPts val="400"/>
              </a:spcBef>
            </a:pPr>
            <a:r>
              <a:rPr lang="en-US" altLang="zh-TW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All data in the file is discarded without warning.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61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6149</TotalTime>
  <Words>1122</Words>
  <Application>Microsoft Macintosh PowerPoint</Application>
  <PresentationFormat>On-screen Show (4:3)</PresentationFormat>
  <Paragraphs>113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Office Theme</vt:lpstr>
      <vt:lpstr>Lecture 17: Sequential File Access</vt:lpstr>
      <vt:lpstr>Learning Objective</vt:lpstr>
      <vt:lpstr>Introduction</vt:lpstr>
      <vt:lpstr>Data Hierarchy</vt:lpstr>
      <vt:lpstr>Data Hierarchy</vt:lpstr>
      <vt:lpstr>File and Stream</vt:lpstr>
      <vt:lpstr>Creating a Sequential File</vt:lpstr>
      <vt:lpstr>Creating a Sequential File</vt:lpstr>
      <vt:lpstr>Creating a Sequential File</vt:lpstr>
      <vt:lpstr>Modes</vt:lpstr>
      <vt:lpstr>Creating a Sequential File</vt:lpstr>
      <vt:lpstr>Creating a Sequential File</vt:lpstr>
      <vt:lpstr>Reading a Sequential File</vt:lpstr>
      <vt:lpstr>Reading a Sequential File</vt:lpstr>
      <vt:lpstr>Reading a Sequential File</vt:lpstr>
      <vt:lpstr>Reading a Sequential File</vt:lpstr>
      <vt:lpstr>Reading a Sequential File</vt:lpstr>
      <vt:lpstr>Example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688</cp:revision>
  <dcterms:created xsi:type="dcterms:W3CDTF">2020-01-09T06:22:26Z</dcterms:created>
  <dcterms:modified xsi:type="dcterms:W3CDTF">2020-10-28T13:55:46Z</dcterms:modified>
</cp:coreProperties>
</file>